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1" r:id="rId3"/>
    <p:sldId id="285" r:id="rId4"/>
    <p:sldId id="257" r:id="rId5"/>
    <p:sldId id="258" r:id="rId6"/>
    <p:sldId id="286" r:id="rId7"/>
    <p:sldId id="259" r:id="rId8"/>
    <p:sldId id="260" r:id="rId9"/>
    <p:sldId id="287" r:id="rId10"/>
    <p:sldId id="288" r:id="rId11"/>
    <p:sldId id="261" r:id="rId12"/>
    <p:sldId id="263" r:id="rId13"/>
    <p:sldId id="289" r:id="rId14"/>
    <p:sldId id="264" r:id="rId15"/>
    <p:sldId id="290" r:id="rId16"/>
    <p:sldId id="267" r:id="rId17"/>
    <p:sldId id="292" r:id="rId18"/>
    <p:sldId id="293" r:id="rId19"/>
    <p:sldId id="268" r:id="rId20"/>
    <p:sldId id="294" r:id="rId21"/>
    <p:sldId id="296"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p:cViewPr varScale="1">
        <p:scale>
          <a:sx n="73" d="100"/>
          <a:sy n="73" d="100"/>
        </p:scale>
        <p:origin x="1278"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3/18/2023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304800"/>
            <a:ext cx="8229600" cy="6553200"/>
          </a:xfrm>
        </p:spPr>
        <p:txBody>
          <a:bodyPr>
            <a:normAutofit/>
          </a:bodyPr>
          <a:lstStyle/>
          <a:p>
            <a:r>
              <a:rPr lang="en-US" dirty="0" smtClean="0">
                <a:solidFill>
                  <a:schemeClr val="tx1"/>
                </a:solidFill>
              </a:rPr>
              <a:t>The male reproductive system</a:t>
            </a:r>
          </a:p>
          <a:p>
            <a:r>
              <a:rPr lang="en-US" dirty="0" smtClean="0">
                <a:solidFill>
                  <a:schemeClr val="tx1"/>
                </a:solidFill>
              </a:rPr>
              <a:t>Dr. </a:t>
            </a:r>
            <a:r>
              <a:rPr lang="en-US" dirty="0" err="1" smtClean="0">
                <a:solidFill>
                  <a:schemeClr val="tx1"/>
                </a:solidFill>
              </a:rPr>
              <a:t>Alaa</a:t>
            </a:r>
            <a:r>
              <a:rPr lang="en-US" dirty="0" smtClean="0">
                <a:solidFill>
                  <a:schemeClr val="tx1"/>
                </a:solidFill>
              </a:rPr>
              <a:t> Hussein </a:t>
            </a:r>
            <a:r>
              <a:rPr lang="en-US" dirty="0" err="1" smtClean="0">
                <a:solidFill>
                  <a:schemeClr val="tx1"/>
                </a:solidFill>
              </a:rPr>
              <a:t>Sadoon</a:t>
            </a:r>
            <a:r>
              <a:rPr lang="en-US" dirty="0" smtClean="0">
                <a:solidFill>
                  <a:schemeClr val="tx1"/>
                </a:solidFill>
              </a:rPr>
              <a:t> </a:t>
            </a:r>
          </a:p>
          <a:p>
            <a:pPr algn="l"/>
            <a:r>
              <a:rPr lang="en-US" dirty="0" smtClean="0">
                <a:solidFill>
                  <a:schemeClr val="tx1"/>
                </a:solidFill>
              </a:rPr>
              <a:t>The male reproductive organs include </a:t>
            </a:r>
          </a:p>
          <a:p>
            <a:pPr lvl="0" algn="l"/>
            <a:r>
              <a:rPr lang="en-US" dirty="0" smtClean="0">
                <a:solidFill>
                  <a:schemeClr val="tx1"/>
                </a:solidFill>
              </a:rPr>
              <a:t>1- paired testes, which produce both male gametes (sperm) and hormones  </a:t>
            </a:r>
          </a:p>
          <a:p>
            <a:pPr lvl="0" algn="l"/>
            <a:r>
              <a:rPr lang="en-US" dirty="0" smtClean="0">
                <a:solidFill>
                  <a:schemeClr val="tx1"/>
                </a:solidFill>
              </a:rPr>
              <a:t>2- paired gonadal duct systems, each consisting of an epididymis and deferent duct (ductus deferens),which convey the exocrine products of the testes to the urethra</a:t>
            </a:r>
          </a:p>
          <a:p>
            <a:pPr lvl="0" algn="l"/>
            <a:r>
              <a:rPr lang="en-US" dirty="0" smtClean="0">
                <a:solidFill>
                  <a:schemeClr val="tx1"/>
                </a:solidFill>
              </a:rPr>
              <a:t>3- suite of accessory glands, which contributes the bulk of the semen</a:t>
            </a:r>
          </a:p>
          <a:p>
            <a:pPr algn="l"/>
            <a:endParaRPr lang="ar-IQ"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iagram of teste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52400"/>
            <a:ext cx="5581650" cy="329317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i.ytimg.com/vi/0YhuURHxlEM/maxresdefaul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3445574"/>
            <a:ext cx="5562600" cy="321647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diagram of tes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21920"/>
            <a:ext cx="5581650" cy="32931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88344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fontScale="85000" lnSpcReduction="10000"/>
          </a:bodyPr>
          <a:lstStyle/>
          <a:p>
            <a:r>
              <a:rPr lang="en-US" dirty="0" smtClean="0"/>
              <a:t>The soft, yellowish or brownish parenchyma consists of intermingled seminiferous tubules and interstitial tissue , that consist of  interstitial (</a:t>
            </a:r>
            <a:r>
              <a:rPr lang="en-US" dirty="0" err="1" smtClean="0"/>
              <a:t>Leyding</a:t>
            </a:r>
            <a:r>
              <a:rPr lang="en-US" dirty="0" smtClean="0"/>
              <a:t>) cells .</a:t>
            </a:r>
          </a:p>
          <a:p>
            <a:r>
              <a:rPr lang="en-US" dirty="0" smtClean="0"/>
              <a:t> .The interstitial cells are the principal producers of the steroid androgenic hormones.</a:t>
            </a:r>
          </a:p>
          <a:p>
            <a:pPr marL="0" indent="0">
              <a:buNone/>
            </a:pPr>
            <a:endParaRPr lang="en-US" dirty="0" smtClean="0"/>
          </a:p>
          <a:p>
            <a:r>
              <a:rPr lang="en-US" dirty="0" smtClean="0"/>
              <a:t>Each </a:t>
            </a:r>
            <a:r>
              <a:rPr lang="en-US" i="1" dirty="0" err="1" smtClean="0"/>
              <a:t>seminiferous</a:t>
            </a:r>
            <a:r>
              <a:rPr lang="en-US" i="1" dirty="0" smtClean="0"/>
              <a:t> tubule</a:t>
            </a:r>
            <a:r>
              <a:rPr lang="en-US" dirty="0" smtClean="0"/>
              <a:t> open at </a:t>
            </a:r>
            <a:r>
              <a:rPr lang="en-US" dirty="0" err="1" smtClean="0"/>
              <a:t>rete</a:t>
            </a:r>
            <a:r>
              <a:rPr lang="en-US" dirty="0" smtClean="0"/>
              <a:t> testis   a plexus of spaces within the </a:t>
            </a:r>
            <a:r>
              <a:rPr lang="en-US" dirty="0" err="1" smtClean="0"/>
              <a:t>mediastinum</a:t>
            </a:r>
            <a:r>
              <a:rPr lang="en-US" dirty="0" smtClean="0"/>
              <a:t>. Within the </a:t>
            </a:r>
            <a:r>
              <a:rPr lang="en-US" dirty="0" err="1" smtClean="0"/>
              <a:t>seminiferous</a:t>
            </a:r>
            <a:r>
              <a:rPr lang="en-US" dirty="0" smtClean="0"/>
              <a:t> tubules,  two cell types can be discerned: the </a:t>
            </a:r>
            <a:r>
              <a:rPr lang="en-US" dirty="0" err="1" smtClean="0"/>
              <a:t>Sertoli</a:t>
            </a:r>
            <a:r>
              <a:rPr lang="en-US" dirty="0" smtClean="0"/>
              <a:t> cells, which support and nourish the germ cells by the production of hormones and growth factors, and the </a:t>
            </a:r>
            <a:r>
              <a:rPr lang="en-US" dirty="0" err="1" smtClean="0"/>
              <a:t>seminiferous</a:t>
            </a:r>
            <a:r>
              <a:rPr lang="en-US" dirty="0" smtClean="0"/>
              <a:t> epithelium . The rete drains by a dozen or so efferent </a:t>
            </a:r>
            <a:r>
              <a:rPr lang="en-US" dirty="0" err="1" smtClean="0"/>
              <a:t>ductules</a:t>
            </a:r>
            <a:r>
              <a:rPr lang="en-US" dirty="0" smtClean="0"/>
              <a:t>  that pierce the capsule to join the head of the  epididymis.</a:t>
            </a:r>
          </a:p>
          <a:p>
            <a:endParaRPr lang="ar-IQ"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6172200"/>
          </a:xfrm>
        </p:spPr>
        <p:txBody>
          <a:bodyPr>
            <a:normAutofit/>
          </a:bodyPr>
          <a:lstStyle/>
          <a:p>
            <a:pPr>
              <a:buNone/>
            </a:pPr>
            <a:r>
              <a:rPr lang="en-US" dirty="0" smtClean="0"/>
              <a:t>2- The </a:t>
            </a:r>
            <a:r>
              <a:rPr lang="en-US" dirty="0" err="1" smtClean="0"/>
              <a:t>epididymis</a:t>
            </a:r>
            <a:r>
              <a:rPr lang="en-US" dirty="0" smtClean="0"/>
              <a:t> :</a:t>
            </a:r>
          </a:p>
          <a:p>
            <a:r>
              <a:rPr lang="en-US" dirty="0" smtClean="0"/>
              <a:t>The </a:t>
            </a:r>
            <a:r>
              <a:rPr lang="en-US" dirty="0" err="1" smtClean="0"/>
              <a:t>epididymis</a:t>
            </a:r>
            <a:r>
              <a:rPr lang="en-US" dirty="0" smtClean="0"/>
              <a:t> is a firm organ that is largely formed by the numerous convolutions of the single </a:t>
            </a:r>
            <a:r>
              <a:rPr lang="en-US" dirty="0" err="1" smtClean="0"/>
              <a:t>epididymal</a:t>
            </a:r>
            <a:r>
              <a:rPr lang="en-US" dirty="0" smtClean="0"/>
              <a:t> duct within a connective tissue matrix. It is attached along one of the longer borders , it is dorsal in the dog, </a:t>
            </a:r>
            <a:r>
              <a:rPr lang="en-US" dirty="0" err="1" smtClean="0"/>
              <a:t>caudomedial</a:t>
            </a:r>
            <a:r>
              <a:rPr lang="en-US" dirty="0" smtClean="0"/>
              <a:t> in the bull of the testis and usually spreads some distance over both poles. </a:t>
            </a:r>
          </a:p>
          <a:p>
            <a:endParaRPr lang="ar-IQ"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685800"/>
            <a:ext cx="5181600" cy="5440363"/>
          </a:xfrm>
        </p:spPr>
        <p:txBody>
          <a:bodyPr>
            <a:normAutofit fontScale="85000" lnSpcReduction="10000"/>
          </a:bodyPr>
          <a:lstStyle/>
          <a:p>
            <a:r>
              <a:rPr lang="en-US" dirty="0"/>
              <a:t>It is divided into three parts—head, body, and tail. </a:t>
            </a:r>
          </a:p>
          <a:p>
            <a:r>
              <a:rPr lang="en-US" dirty="0"/>
              <a:t>The head , is firmly attached to the testicular capsule. It receives the efferent ducts , which is coiling and forming  </a:t>
            </a:r>
            <a:r>
              <a:rPr lang="en-US" i="1" dirty="0" err="1"/>
              <a:t>epididymal</a:t>
            </a:r>
            <a:r>
              <a:rPr lang="en-US" i="1" dirty="0"/>
              <a:t> duct </a:t>
            </a:r>
            <a:r>
              <a:rPr lang="en-US" dirty="0"/>
              <a:t>. The body may be less completely attached to the surface of the testis. The tail is firmly attached to the testis by a ligament . The tail finally tapers, and the duct emerges to continue as the deferent duct . </a:t>
            </a:r>
          </a:p>
          <a:p>
            <a:endParaRPr lang="en-US" dirty="0"/>
          </a:p>
        </p:txBody>
      </p:sp>
      <p:pic>
        <p:nvPicPr>
          <p:cNvPr id="4" name="Picture 2" descr="diagram of tes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685800"/>
            <a:ext cx="3505200" cy="3826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65820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
            <a:ext cx="5638800" cy="6705600"/>
          </a:xfrm>
        </p:spPr>
        <p:txBody>
          <a:bodyPr>
            <a:normAutofit fontScale="92500" lnSpcReduction="20000"/>
          </a:bodyPr>
          <a:lstStyle/>
          <a:p>
            <a:r>
              <a:rPr lang="en-US" b="1" dirty="0" smtClean="0"/>
              <a:t>3 - THE DEFERENT DUCT</a:t>
            </a:r>
            <a:endParaRPr lang="en-US" dirty="0" smtClean="0"/>
          </a:p>
          <a:p>
            <a:r>
              <a:rPr lang="en-US" dirty="0" smtClean="0"/>
              <a:t>The deferent duct firstly  runs medial to the </a:t>
            </a:r>
            <a:r>
              <a:rPr lang="en-US" dirty="0" err="1" smtClean="0"/>
              <a:t>epididymis</a:t>
            </a:r>
            <a:r>
              <a:rPr lang="en-US" dirty="0" smtClean="0"/>
              <a:t> as it heads toward the testicular vessels that form the great components of the spermatic cord. The constituents of the cord remain together as they pass through the inguinal canal but disperse(</a:t>
            </a:r>
            <a:r>
              <a:rPr lang="ar-IQ" dirty="0" smtClean="0"/>
              <a:t>تتفرق </a:t>
            </a:r>
            <a:r>
              <a:rPr lang="en-US" dirty="0" smtClean="0"/>
              <a:t>) at the vaginal ring. The duct here turns </a:t>
            </a:r>
            <a:r>
              <a:rPr lang="en-US" dirty="0" err="1" smtClean="0"/>
              <a:t>caudomedially</a:t>
            </a:r>
            <a:r>
              <a:rPr lang="en-US" dirty="0" smtClean="0"/>
              <a:t> to pass under the ureter before gaining the dorsal surface of the bladder ,  it penetrates the prostate before finally entering the urethra . </a:t>
            </a:r>
            <a:endParaRPr lang="ar-IQ" dirty="0"/>
          </a:p>
        </p:txBody>
      </p:sp>
      <p:pic>
        <p:nvPicPr>
          <p:cNvPr id="4" name="Picture 2" descr="http://www.ansci.wisc.edu/jjp1/equine/male_anatomy/images/pelvic_tract_dia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152400"/>
            <a:ext cx="3352800" cy="5943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228600"/>
            <a:ext cx="8229600" cy="5897563"/>
          </a:xfrm>
        </p:spPr>
        <p:txBody>
          <a:bodyPr>
            <a:normAutofit fontScale="92500" lnSpcReduction="10000"/>
          </a:bodyPr>
          <a:lstStyle/>
          <a:p>
            <a:r>
              <a:rPr lang="en-US" dirty="0"/>
              <a:t>In most species the </a:t>
            </a:r>
            <a:r>
              <a:rPr lang="en-US" dirty="0" smtClean="0"/>
              <a:t>sub terminal </a:t>
            </a:r>
            <a:r>
              <a:rPr lang="en-US" dirty="0"/>
              <a:t>stretch lying on the bladder exhibits a fusiform enlargement, the </a:t>
            </a:r>
            <a:r>
              <a:rPr lang="en-US" i="1" dirty="0"/>
              <a:t>ampulla</a:t>
            </a:r>
            <a:r>
              <a:rPr lang="en-US" dirty="0"/>
              <a:t> </a:t>
            </a:r>
            <a:r>
              <a:rPr lang="en-US" i="1" dirty="0"/>
              <a:t>of the deferent duct </a:t>
            </a:r>
            <a:r>
              <a:rPr lang="en-US" dirty="0"/>
              <a:t>or </a:t>
            </a:r>
            <a:r>
              <a:rPr lang="en-US" dirty="0" err="1"/>
              <a:t>ampullary</a:t>
            </a:r>
            <a:r>
              <a:rPr lang="en-US" dirty="0"/>
              <a:t> gland , this  suggests a widening of the lumen, the thickening is mainly due to glandular proliferation in the wall of the duct. In most domestic mammals a second accessory gland grows from the duct close to its termination. This, the  known as the </a:t>
            </a:r>
            <a:r>
              <a:rPr lang="en-US" i="1" dirty="0"/>
              <a:t>ejaculatory duct</a:t>
            </a:r>
            <a:r>
              <a:rPr lang="en-US" dirty="0" smtClean="0"/>
              <a:t>.</a:t>
            </a:r>
          </a:p>
          <a:p>
            <a:r>
              <a:rPr lang="en-US" dirty="0" smtClean="0"/>
              <a:t>In pig The </a:t>
            </a:r>
            <a:r>
              <a:rPr lang="en-US" dirty="0"/>
              <a:t>deferent ducts take their usual courses to </a:t>
            </a:r>
            <a:r>
              <a:rPr lang="en-US" dirty="0" smtClean="0"/>
              <a:t>penetrate the </a:t>
            </a:r>
            <a:r>
              <a:rPr lang="en-US" dirty="0"/>
              <a:t>body of the prostate before opening into the </a:t>
            </a:r>
            <a:r>
              <a:rPr lang="en-US" dirty="0" smtClean="0"/>
              <a:t>urethra on </a:t>
            </a:r>
            <a:r>
              <a:rPr lang="en-US" dirty="0"/>
              <a:t>the summit of a low papilla </a:t>
            </a:r>
            <a:r>
              <a:rPr lang="en-US" dirty="0" smtClean="0"/>
              <a:t>. They do </a:t>
            </a:r>
            <a:r>
              <a:rPr lang="en-US" dirty="0"/>
              <a:t>not expand to </a:t>
            </a:r>
            <a:r>
              <a:rPr lang="en-US"/>
              <a:t>form </a:t>
            </a:r>
            <a:r>
              <a:rPr lang="en-US" smtClean="0"/>
              <a:t>ampulla.  </a:t>
            </a:r>
            <a:endParaRPr lang="en-US" dirty="0"/>
          </a:p>
          <a:p>
            <a:endParaRPr lang="en-US" dirty="0"/>
          </a:p>
        </p:txBody>
      </p:sp>
    </p:spTree>
    <p:extLst>
      <p:ext uri="{BB962C8B-B14F-4D97-AF65-F5344CB8AC3E}">
        <p14:creationId xmlns:p14="http://schemas.microsoft.com/office/powerpoint/2010/main" val="16819648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fontScale="92500"/>
          </a:bodyPr>
          <a:lstStyle/>
          <a:p>
            <a:r>
              <a:rPr lang="en-US" dirty="0" smtClean="0"/>
              <a:t>THE SPERMATIC CORD</a:t>
            </a:r>
          </a:p>
          <a:p>
            <a:r>
              <a:rPr lang="en-US" dirty="0" smtClean="0"/>
              <a:t>The spermatic cord  consists of the structures carried down by the testicle in its migration through the inguinal canal from the abdominal cavity to the scrotum. It begins at the internal inguinal ring, where its constituent parts come together. It consists of the following structures :(1) The spermatic artery.</a:t>
            </a:r>
          </a:p>
          <a:p>
            <a:r>
              <a:rPr lang="en-US" dirty="0" smtClean="0"/>
              <a:t>(2) The spermatic veins, which form  plexus around the artery.</a:t>
            </a:r>
          </a:p>
          <a:p>
            <a:r>
              <a:rPr lang="en-US" dirty="0" smtClean="0"/>
              <a:t>(3) The </a:t>
            </a:r>
            <a:r>
              <a:rPr lang="en-US" dirty="0" err="1" smtClean="0"/>
              <a:t>lymphatics</a:t>
            </a:r>
            <a:r>
              <a:rPr lang="en-US" dirty="0" smtClean="0"/>
              <a:t>, which accompany the veins.</a:t>
            </a:r>
          </a:p>
          <a:p>
            <a:endParaRPr lang="ar-IQ"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r>
              <a:rPr lang="en-US" dirty="0" smtClean="0"/>
              <a:t>(4</a:t>
            </a:r>
            <a:r>
              <a:rPr lang="en-US" dirty="0"/>
              <a:t>) Sympathetic nerves, which run with the artery.</a:t>
            </a:r>
          </a:p>
          <a:p>
            <a:r>
              <a:rPr lang="en-US" dirty="0"/>
              <a:t>(5) The vas deferens.</a:t>
            </a:r>
          </a:p>
          <a:p>
            <a:r>
              <a:rPr lang="en-US" dirty="0"/>
              <a:t>(6) The internal </a:t>
            </a:r>
            <a:r>
              <a:rPr lang="en-US" dirty="0" err="1"/>
              <a:t>cremaster</a:t>
            </a:r>
            <a:r>
              <a:rPr lang="en-US" dirty="0"/>
              <a:t> muscle</a:t>
            </a:r>
          </a:p>
          <a:p>
            <a:r>
              <a:rPr lang="en-US" dirty="0"/>
              <a:t>(7) The visceral layer of the tunica </a:t>
            </a:r>
            <a:r>
              <a:rPr lang="en-US" dirty="0" err="1"/>
              <a:t>vaginalis</a:t>
            </a:r>
            <a:r>
              <a:rPr lang="en-US" dirty="0"/>
              <a:t> or </a:t>
            </a:r>
            <a:r>
              <a:rPr lang="en-US" dirty="0" err="1"/>
              <a:t>mesorchium</a:t>
            </a:r>
            <a:endParaRPr lang="en-US" dirty="0"/>
          </a:p>
        </p:txBody>
      </p:sp>
    </p:spTree>
    <p:extLst>
      <p:ext uri="{BB962C8B-B14F-4D97-AF65-F5344CB8AC3E}">
        <p14:creationId xmlns:p14="http://schemas.microsoft.com/office/powerpoint/2010/main" val="766589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47800" y="908952"/>
            <a:ext cx="5410199" cy="5115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07938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a:bodyPr>
          <a:lstStyle/>
          <a:p>
            <a:r>
              <a:rPr lang="en-US" i="1" dirty="0" smtClean="0"/>
              <a:t>The Scrotum</a:t>
            </a:r>
            <a:endParaRPr lang="en-US" dirty="0" smtClean="0"/>
          </a:p>
          <a:p>
            <a:r>
              <a:rPr lang="en-US" dirty="0" smtClean="0"/>
              <a:t>Variations in the location and form of the scrotum have been noted . Externally, a median groove marks the division into right and left compartments. The lower part of the scrotum is molded on the testes.  The relatively thin scrotal skin is well provided with both sweat and sebaceous glands. </a:t>
            </a:r>
          </a:p>
          <a:p>
            <a:r>
              <a:rPr lang="en-US" dirty="0" smtClean="0"/>
              <a:t> </a:t>
            </a:r>
          </a:p>
          <a:p>
            <a:endParaRPr lang="ar-IQ"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457200"/>
            <a:ext cx="8229600" cy="5668963"/>
          </a:xfrm>
        </p:spPr>
        <p:txBody>
          <a:bodyPr/>
          <a:lstStyle/>
          <a:p>
            <a:pPr lvl="0"/>
            <a:r>
              <a:rPr lang="en-US" dirty="0"/>
              <a:t>4-  male urethra, which extends from the bladder to the free extremity of the penis and serves for the passage of both urine and semen.</a:t>
            </a:r>
          </a:p>
          <a:p>
            <a:pPr lvl="0"/>
            <a:r>
              <a:rPr lang="en-US" dirty="0"/>
              <a:t>5- The penis, the male </a:t>
            </a:r>
            <a:r>
              <a:rPr lang="en-US" dirty="0" err="1"/>
              <a:t>copulatory</a:t>
            </a:r>
            <a:r>
              <a:rPr lang="en-US" dirty="0"/>
              <a:t> organ, which deposits the semen within the reproductive tract of the female. </a:t>
            </a:r>
          </a:p>
          <a:p>
            <a:endParaRPr lang="en-US" dirty="0"/>
          </a:p>
        </p:txBody>
      </p:sp>
    </p:spTree>
    <p:extLst>
      <p:ext uri="{BB962C8B-B14F-4D97-AF65-F5344CB8AC3E}">
        <p14:creationId xmlns:p14="http://schemas.microsoft.com/office/powerpoint/2010/main" val="8940415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2050" name="Picture 2" descr="imag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66800" y="2220231"/>
            <a:ext cx="3034145" cy="227768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905000"/>
            <a:ext cx="3476625" cy="2609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53475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endParaRPr lang="en-US" dirty="0" smtClean="0"/>
          </a:p>
          <a:p>
            <a:endParaRPr lang="en-US" dirty="0"/>
          </a:p>
          <a:p>
            <a:endParaRPr lang="en-US" sz="4000" dirty="0" smtClean="0">
              <a:latin typeface="Times New Roman" panose="02020603050405020304" pitchFamily="18" charset="0"/>
              <a:cs typeface="Times New Roman" panose="02020603050405020304" pitchFamily="18" charset="0"/>
            </a:endParaRPr>
          </a:p>
          <a:p>
            <a:r>
              <a:rPr lang="en-US" sz="4000" dirty="0">
                <a:latin typeface="Times New Roman" panose="02020603050405020304" pitchFamily="18" charset="0"/>
                <a:cs typeface="Times New Roman" panose="02020603050405020304" pitchFamily="18" charset="0"/>
              </a:rPr>
              <a:t> </a:t>
            </a:r>
            <a:r>
              <a:rPr lang="en-US" sz="4000" dirty="0" smtClean="0">
                <a:latin typeface="Times New Roman" panose="02020603050405020304" pitchFamily="18" charset="0"/>
                <a:cs typeface="Times New Roman" panose="02020603050405020304" pitchFamily="18" charset="0"/>
              </a:rPr>
              <a:t>                       REST </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997359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ull tract colo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94291" y="609600"/>
            <a:ext cx="7355417" cy="5516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40859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ansci.wisc.edu/jjp1/equine/male_anatomy/images/pelvic_tract_dia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697230"/>
            <a:ext cx="6629400" cy="539877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srcRect/>
          <a:stretch>
            <a:fillRect/>
          </a:stretch>
        </p:blipFill>
        <p:spPr bwMode="auto">
          <a:xfrm>
            <a:off x="990600" y="304800"/>
            <a:ext cx="6172200" cy="58213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533400"/>
            <a:ext cx="8229600" cy="6172200"/>
          </a:xfrm>
        </p:spPr>
        <p:txBody>
          <a:bodyPr>
            <a:normAutofit fontScale="92500" lnSpcReduction="10000"/>
          </a:bodyPr>
          <a:lstStyle/>
          <a:p>
            <a:r>
              <a:rPr lang="en-US" i="1" dirty="0"/>
              <a:t>The Testis</a:t>
            </a:r>
            <a:endParaRPr lang="en-US" dirty="0"/>
          </a:p>
          <a:p>
            <a:r>
              <a:rPr lang="en-US" dirty="0"/>
              <a:t>The testis combines endocrine and exocrine </a:t>
            </a:r>
            <a:r>
              <a:rPr lang="en-US" dirty="0" smtClean="0"/>
              <a:t>components within </a:t>
            </a:r>
            <a:r>
              <a:rPr lang="en-US" dirty="0"/>
              <a:t>a common capsule. The endocrine </a:t>
            </a:r>
            <a:r>
              <a:rPr lang="en-US" dirty="0" smtClean="0"/>
              <a:t>component functions </a:t>
            </a:r>
            <a:r>
              <a:rPr lang="en-US" dirty="0"/>
              <a:t>normally at the core temperature of </a:t>
            </a:r>
            <a:r>
              <a:rPr lang="en-US" dirty="0" smtClean="0"/>
              <a:t>the body</a:t>
            </a:r>
            <a:r>
              <a:rPr lang="en-US" dirty="0"/>
              <a:t>, but in most mammals the successful </a:t>
            </a:r>
            <a:r>
              <a:rPr lang="en-US" dirty="0" smtClean="0"/>
              <a:t>production of </a:t>
            </a:r>
            <a:r>
              <a:rPr lang="en-US" dirty="0"/>
              <a:t>the male gametes requires a temperature a </a:t>
            </a:r>
            <a:r>
              <a:rPr lang="en-US" dirty="0" smtClean="0"/>
              <a:t>few degrees </a:t>
            </a:r>
            <a:r>
              <a:rPr lang="en-US" dirty="0"/>
              <a:t>lower than that within the abdomen. </a:t>
            </a:r>
            <a:r>
              <a:rPr lang="en-US" dirty="0" smtClean="0"/>
              <a:t>Hence, although </a:t>
            </a:r>
            <a:r>
              <a:rPr lang="en-US" dirty="0"/>
              <a:t>the testes develop within the abdomen, </a:t>
            </a:r>
            <a:r>
              <a:rPr lang="en-US" dirty="0" smtClean="0"/>
              <a:t>they later </a:t>
            </a:r>
            <a:r>
              <a:rPr lang="en-US" dirty="0"/>
              <a:t>migrate, descending through the inguinal canals </a:t>
            </a:r>
            <a:r>
              <a:rPr lang="en-US" dirty="0" smtClean="0"/>
              <a:t>to come </a:t>
            </a:r>
            <a:r>
              <a:rPr lang="en-US" dirty="0"/>
              <a:t>to lie within the </a:t>
            </a:r>
            <a:r>
              <a:rPr lang="en-US" dirty="0" smtClean="0"/>
              <a:t>scrotum canals </a:t>
            </a:r>
            <a:r>
              <a:rPr lang="en-US" dirty="0"/>
              <a:t>to come to lie within the </a:t>
            </a:r>
            <a:r>
              <a:rPr lang="en-US" dirty="0">
                <a:solidFill>
                  <a:srgbClr val="FF0000"/>
                </a:solidFill>
              </a:rPr>
              <a:t>scrotum </a:t>
            </a:r>
            <a:r>
              <a:rPr lang="en-US" dirty="0"/>
              <a:t>( a pouch of skin and underlying fasciae variously placed between the thigh  and perineum) . </a:t>
            </a:r>
          </a:p>
          <a:p>
            <a:endParaRPr lang="en-US" dirty="0"/>
          </a:p>
        </p:txBody>
      </p:sp>
    </p:spTree>
    <p:extLst>
      <p:ext uri="{BB962C8B-B14F-4D97-AF65-F5344CB8AC3E}">
        <p14:creationId xmlns:p14="http://schemas.microsoft.com/office/powerpoint/2010/main" val="20280822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400800"/>
          </a:xfrm>
        </p:spPr>
        <p:txBody>
          <a:bodyPr>
            <a:normAutofit lnSpcReduction="10000"/>
          </a:bodyPr>
          <a:lstStyle/>
          <a:p>
            <a:r>
              <a:rPr lang="en-US" dirty="0" smtClean="0"/>
              <a:t>The testes are solid , ellipsoidal organs whose bulk bears no fixed proportion to the body size. Among domestic species they are small in cats and large in sheep and goats. Their orientation also varies. They are carried with their long axes  , vertical in ruminants , </a:t>
            </a:r>
            <a:r>
              <a:rPr lang="en-US" b="1" dirty="0" smtClean="0"/>
              <a:t>horizontal in horses and dogs,</a:t>
            </a:r>
            <a:r>
              <a:rPr lang="en-US" dirty="0" smtClean="0"/>
              <a:t> and </a:t>
            </a:r>
            <a:r>
              <a:rPr lang="en-US" b="1" dirty="0" smtClean="0"/>
              <a:t>tilted toward the anus in pigs and cats</a:t>
            </a:r>
            <a:r>
              <a:rPr lang="en-US" dirty="0" smtClean="0"/>
              <a:t>. </a:t>
            </a:r>
            <a:r>
              <a:rPr lang="en-US" dirty="0"/>
              <a:t>These differences are broadly correlated with the position of the scrotum, which is below the caudal part of the abdomen in ruminants, </a:t>
            </a:r>
            <a:r>
              <a:rPr lang="en-US" b="1" dirty="0"/>
              <a:t>perineal in pigs and cats,</a:t>
            </a:r>
            <a:r>
              <a:rPr lang="en-US" dirty="0"/>
              <a:t> and </a:t>
            </a:r>
            <a:r>
              <a:rPr lang="en-US" b="1" dirty="0"/>
              <a:t>intermediate in position in horses and dog ..  </a:t>
            </a:r>
            <a:endParaRPr lang="ar-IQ" dirty="0"/>
          </a:p>
          <a:p>
            <a:endParaRPr lang="ar-IQ"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4953000" cy="6324600"/>
          </a:xfrm>
        </p:spPr>
        <p:txBody>
          <a:bodyPr>
            <a:normAutofit fontScale="92500" lnSpcReduction="20000"/>
          </a:bodyPr>
          <a:lstStyle/>
          <a:p>
            <a:r>
              <a:rPr lang="en-US" dirty="0" smtClean="0"/>
              <a:t>Each testis is separately suspended within the scrotum by a spermatic cord, a bundle of structures that includes the deferent duct and the supplying vessels  and nerves enclosed within a double covering of peritoneum . </a:t>
            </a:r>
          </a:p>
          <a:p>
            <a:r>
              <a:rPr lang="en-US" dirty="0" smtClean="0"/>
              <a:t>The outer surface of the testis is made smooth by the direct peritoneal investment, except at the poles and along one margin where the testis is attached to the </a:t>
            </a:r>
            <a:r>
              <a:rPr lang="en-US" dirty="0" err="1" smtClean="0"/>
              <a:t>Epididymis</a:t>
            </a:r>
            <a:r>
              <a:rPr lang="en-US" dirty="0" smtClean="0"/>
              <a:t>.</a:t>
            </a:r>
          </a:p>
          <a:p>
            <a:endParaRPr lang="en-US" dirty="0" smtClean="0"/>
          </a:p>
          <a:p>
            <a:endParaRPr lang="ar-IQ" dirty="0"/>
          </a:p>
        </p:txBody>
      </p:sp>
      <p:pic>
        <p:nvPicPr>
          <p:cNvPr id="4" name="Content Placeholder 3"/>
          <p:cNvPicPr>
            <a:picLocks/>
          </p:cNvPicPr>
          <p:nvPr/>
        </p:nvPicPr>
        <p:blipFill>
          <a:blip r:embed="rId2"/>
          <a:srcRect/>
          <a:stretch>
            <a:fillRect/>
          </a:stretch>
        </p:blipFill>
        <p:spPr bwMode="auto">
          <a:xfrm>
            <a:off x="5257800" y="304800"/>
            <a:ext cx="3505200" cy="58213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199" y="533400"/>
            <a:ext cx="5181601" cy="5592763"/>
          </a:xfrm>
        </p:spPr>
        <p:txBody>
          <a:bodyPr>
            <a:normAutofit fontScale="92500" lnSpcReduction="20000"/>
          </a:bodyPr>
          <a:lstStyle/>
          <a:p>
            <a:r>
              <a:rPr lang="en-US" dirty="0"/>
              <a:t>The peritoneum covers a thickest  capsule </a:t>
            </a:r>
            <a:r>
              <a:rPr lang="en-US" i="1" dirty="0"/>
              <a:t>(tunica albuginea) </a:t>
            </a:r>
            <a:r>
              <a:rPr lang="en-US" dirty="0"/>
              <a:t>mainly composed of dense connective tissue but sometimes including smooth muscle. The capsule detaches septa and trabeculae that divide the parenchyma into lobules. The septa </a:t>
            </a:r>
            <a:r>
              <a:rPr lang="en-US" dirty="0" smtClean="0"/>
              <a:t>converge </a:t>
            </a:r>
            <a:r>
              <a:rPr lang="en-US" dirty="0"/>
              <a:t>on a substantial thickening </a:t>
            </a:r>
            <a:r>
              <a:rPr lang="en-US" dirty="0" smtClean="0"/>
              <a:t>( </a:t>
            </a:r>
            <a:r>
              <a:rPr lang="ar-IQ" dirty="0" smtClean="0"/>
              <a:t>تلتقي </a:t>
            </a:r>
            <a:r>
              <a:rPr lang="ar-IQ" dirty="0"/>
              <a:t>بكثافة </a:t>
            </a:r>
            <a:r>
              <a:rPr lang="en-US" dirty="0" smtClean="0"/>
              <a:t>  ) AT </a:t>
            </a:r>
            <a:r>
              <a:rPr lang="en-US" dirty="0" smtClean="0">
                <a:solidFill>
                  <a:srgbClr val="FF0000"/>
                </a:solidFill>
              </a:rPr>
              <a:t>mediastinum testis</a:t>
            </a:r>
            <a:r>
              <a:rPr lang="en-US" dirty="0" smtClean="0"/>
              <a:t>; </a:t>
            </a:r>
            <a:r>
              <a:rPr lang="en-US" dirty="0"/>
              <a:t>this may be axial or displaced toward the side bordering the epididymis.</a:t>
            </a:r>
          </a:p>
          <a:p>
            <a:endParaRPr lang="en-US" dirty="0"/>
          </a:p>
        </p:txBody>
      </p:sp>
      <p:pic>
        <p:nvPicPr>
          <p:cNvPr id="5" name="Picture 4" descr="https://i.ytimg.com/vi/0YhuURHxlEM/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19178" t="2884" r="35617" b="-2884"/>
          <a:stretch/>
        </p:blipFill>
        <p:spPr bwMode="auto">
          <a:xfrm>
            <a:off x="5867400" y="1066800"/>
            <a:ext cx="3124200" cy="3871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118279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1246</TotalTime>
  <Words>1086</Words>
  <Application>Microsoft Office PowerPoint</Application>
  <PresentationFormat>عرض على الشاشة (4:3)</PresentationFormat>
  <Paragraphs>41</Paragraphs>
  <Slides>21</Slides>
  <Notes>0</Notes>
  <HiddenSlides>0</HiddenSlides>
  <MMClips>0</MMClips>
  <ScaleCrop>false</ScaleCrop>
  <HeadingPairs>
    <vt:vector size="6" baseType="variant">
      <vt:variant>
        <vt:lpstr>الخطوط المستخدمة</vt:lpstr>
      </vt:variant>
      <vt:variant>
        <vt:i4>3</vt:i4>
      </vt:variant>
      <vt:variant>
        <vt:lpstr>نسق</vt:lpstr>
      </vt:variant>
      <vt:variant>
        <vt:i4>1</vt:i4>
      </vt:variant>
      <vt:variant>
        <vt:lpstr>عناوين الشرائح</vt:lpstr>
      </vt:variant>
      <vt:variant>
        <vt:i4>21</vt:i4>
      </vt:variant>
    </vt:vector>
  </HeadingPairs>
  <TitlesOfParts>
    <vt:vector size="25" baseType="lpstr">
      <vt:lpstr>Arial</vt:lpstr>
      <vt:lpstr>Calibri</vt:lpstr>
      <vt:lpstr>Times New Roman</vt:lpstr>
      <vt:lpstr>Office Theme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alaa</dc:creator>
  <cp:lastModifiedBy>Maher</cp:lastModifiedBy>
  <cp:revision>41</cp:revision>
  <dcterms:created xsi:type="dcterms:W3CDTF">2006-08-16T00:00:00Z</dcterms:created>
  <dcterms:modified xsi:type="dcterms:W3CDTF">2023-03-18T20:11:10Z</dcterms:modified>
</cp:coreProperties>
</file>